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0"/>
  </p:notesMasterIdLst>
  <p:sldIdLst>
    <p:sldId id="362" r:id="rId2"/>
    <p:sldId id="366" r:id="rId3"/>
    <p:sldId id="383" r:id="rId4"/>
    <p:sldId id="388" r:id="rId5"/>
    <p:sldId id="385" r:id="rId6"/>
    <p:sldId id="386" r:id="rId7"/>
    <p:sldId id="387" r:id="rId8"/>
    <p:sldId id="372" r:id="rId9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D82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759" autoAdjust="0"/>
  </p:normalViewPr>
  <p:slideViewPr>
    <p:cSldViewPr>
      <p:cViewPr varScale="1">
        <p:scale>
          <a:sx n="69" d="100"/>
          <a:sy n="69" d="100"/>
        </p:scale>
        <p:origin x="-66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31B5860-82AF-4841-BF69-0F63C861B71E}" type="datetimeFigureOut">
              <a:rPr lang="pt-BR"/>
              <a:pPr/>
              <a:t>22/01/2019</a:t>
            </a:fld>
            <a:endParaRPr lang="pt-B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C0E855-52FC-4E8E-8B34-757DE466B21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1837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8E16E9-4B35-4C8E-B062-4393D0646E3C}" type="slidenum">
              <a:rPr kumimoji="0" lang="pt-BR" altLang="pt-B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67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670D0-0B01-4B65-AD0C-47E4888B2117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90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BDA935-F0EA-4477-A1AA-ED4B93841F26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7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B71C8-E55A-487D-B945-663E7B5A8306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088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342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D2993D-C057-486B-AB11-FB70D7456491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00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6719D-BE82-403C-BC5F-8AAC1E6D8712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7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9B717D-2B3F-4A49-A873-AF3BA461C21B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31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42889-1677-41E8-BC96-5FB2EDED62ED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4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B5F3EE-4A89-4F23-8A17-41CE19AAA806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74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64462-E325-498A-9769-4E28723D4CBC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62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4BABCE-0E49-4678-8CB1-5E743AF06BDB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7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7E9E28-C87A-4326-A48C-9D1C377E0D3C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13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E0B69E-40EC-4364-AB4A-8AE4C94453BD}" type="datetime1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2C64E-8224-4950-B2EF-06A17CC9907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76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Agrupar 3"/>
          <p:cNvGrpSpPr>
            <a:grpSpLocks/>
          </p:cNvGrpSpPr>
          <p:nvPr/>
        </p:nvGrpSpPr>
        <p:grpSpPr bwMode="auto">
          <a:xfrm>
            <a:off x="2112529" y="458343"/>
            <a:ext cx="3119375" cy="1530497"/>
            <a:chOff x="3564470" y="449503"/>
            <a:chExt cx="4166990" cy="2016249"/>
          </a:xfrm>
        </p:grpSpPr>
        <p:pic>
          <p:nvPicPr>
            <p:cNvPr id="9226" name="Image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5377"/>
            <a:stretch>
              <a:fillRect/>
            </a:stretch>
          </p:blipFill>
          <p:spPr bwMode="auto">
            <a:xfrm>
              <a:off x="3564470" y="449503"/>
              <a:ext cx="3623408" cy="201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Imagem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5177" t="22530" r="9630" b="26141"/>
            <a:stretch>
              <a:fillRect/>
            </a:stretch>
          </p:blipFill>
          <p:spPr bwMode="auto">
            <a:xfrm>
              <a:off x="7228540" y="658368"/>
              <a:ext cx="502920" cy="704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tângulo 14"/>
          <p:cNvSpPr/>
          <p:nvPr/>
        </p:nvSpPr>
        <p:spPr>
          <a:xfrm>
            <a:off x="6371" y="2492896"/>
            <a:ext cx="12185629" cy="3854021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583832" y="6418180"/>
            <a:ext cx="31687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ook Antiqua" pitchFamily="18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ook Antiqua" pitchFamily="18" charset="0"/>
                <a:ea typeface="+mn-ea"/>
                <a:cs typeface="Arial" panose="020B0604020202020204" pitchFamily="34" charset="0"/>
              </a:rPr>
              <a:t>de </a:t>
            </a:r>
            <a:r>
              <a:rPr lang="pt-BR" sz="1600" b="1" dirty="0" smtClean="0">
                <a:solidFill>
                  <a:prstClr val="white">
                    <a:lumMod val="50000"/>
                  </a:prstClr>
                </a:solidFill>
                <a:latin typeface="Book Antiqua" pitchFamily="18" charset="0"/>
                <a:cs typeface="Arial" panose="020B0604020202020204" pitchFamily="34" charset="0"/>
              </a:rPr>
              <a:t>Janeiro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ook Antiqua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ook Antiqua" pitchFamily="18" charset="0"/>
                <a:ea typeface="+mn-ea"/>
                <a:cs typeface="Arial" panose="020B0604020202020204" pitchFamily="34" charset="0"/>
              </a:rPr>
              <a:t>de 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ook Antiqua" pitchFamily="18" charset="0"/>
                <a:ea typeface="+mn-ea"/>
                <a:cs typeface="Arial" panose="020B0604020202020204" pitchFamily="34" charset="0"/>
              </a:rPr>
              <a:t>2019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ook Antiqua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tângulo 1"/>
          <p:cNvSpPr>
            <a:spLocks noChangeArrowheads="1"/>
          </p:cNvSpPr>
          <p:nvPr/>
        </p:nvSpPr>
        <p:spPr bwMode="auto">
          <a:xfrm>
            <a:off x="1224136" y="3109176"/>
            <a:ext cx="962439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pt-BR" sz="4400" b="1" dirty="0" smtClean="0">
                <a:solidFill>
                  <a:schemeClr val="bg1"/>
                </a:solidFill>
                <a:latin typeface="Book Antiqua" pitchFamily="18" charset="0"/>
              </a:rPr>
              <a:t>Indicadores de Desenvolvimento dos Conselhos de Consumidores </a:t>
            </a:r>
            <a:endParaRPr lang="pt-BR" sz="4400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9221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670"/>
          <a:stretch>
            <a:fillRect/>
          </a:stretch>
        </p:blipFill>
        <p:spPr bwMode="auto">
          <a:xfrm>
            <a:off x="417943" y="148271"/>
            <a:ext cx="1612385" cy="306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988332" y="480769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  <a:buClr>
                <a:srgbClr val="CC0000"/>
              </a:buClr>
            </a:pPr>
            <a:endParaRPr lang="pt-BR" sz="2000" kern="0" dirty="0">
              <a:solidFill>
                <a:prstClr val="white"/>
              </a:solidFill>
              <a:latin typeface="Book Antiqua"/>
            </a:endParaRPr>
          </a:p>
          <a:p>
            <a:pPr lvl="0" algn="ctr">
              <a:spcBef>
                <a:spcPts val="0"/>
              </a:spcBef>
              <a:buClr>
                <a:srgbClr val="CC0000"/>
              </a:buClr>
            </a:pPr>
            <a:r>
              <a:rPr lang="pt-BR" sz="2000" kern="0" dirty="0">
                <a:solidFill>
                  <a:prstClr val="white"/>
                </a:solidFill>
                <a:latin typeface="Book Antiqua"/>
              </a:rPr>
              <a:t> 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12024" y="458343"/>
            <a:ext cx="4352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48680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-1166724" y="5847062"/>
            <a:ext cx="12233145" cy="625889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</a:rPr>
              <a:t>   </a:t>
            </a:r>
            <a:endParaRPr lang="en-US" sz="2000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-16703"/>
            <a:ext cx="12233145" cy="1614331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351584" y="399857"/>
            <a:ext cx="7988289" cy="1141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Objetivos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307449"/>
            <a:ext cx="1204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fontAlgn="auto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Book Antiqua"/>
              </a:rPr>
              <a:t>	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0" y="1908974"/>
            <a:ext cx="112805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+mj-lt"/>
              </a:rPr>
              <a:t>I –Estimular a eficácia, efetividade e eficiência dos Conselhos de Consumidores, através do uso de indicadores de desenvolvimento;</a:t>
            </a: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latin typeface="+mj-lt"/>
              </a:rPr>
              <a:t>II – Embasar as estratégias para melhoria dos processos nos Conselhos de Consumidores; e </a:t>
            </a: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latin typeface="+mj-lt"/>
              </a:rPr>
              <a:t>III - Facilitar o planejamento e a orientação no desempenho e desenvolvimento dos Conselhos de Consumidores.</a:t>
            </a:r>
          </a:p>
          <a:p>
            <a:endParaRPr lang="pt-BR" sz="2400" dirty="0" smtClean="0">
              <a:latin typeface="+mj-lt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18" name="Retângulo 17"/>
          <p:cNvSpPr/>
          <p:nvPr/>
        </p:nvSpPr>
        <p:spPr>
          <a:xfrm>
            <a:off x="-20574" y="1082871"/>
            <a:ext cx="12233145" cy="185889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1044822" y="590696"/>
            <a:ext cx="288143" cy="770589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410734" y="97397"/>
            <a:ext cx="576287" cy="1212745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94A521F-663D-4C7D-AFDC-CC8CFD5DBDAE}"/>
              </a:ext>
            </a:extLst>
          </p:cNvPr>
          <p:cNvSpPr/>
          <p:nvPr/>
        </p:nvSpPr>
        <p:spPr>
          <a:xfrm>
            <a:off x="-240704" y="5229501"/>
            <a:ext cx="11570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Book Antiqua"/>
              </a:rPr>
              <a:t>      </a:t>
            </a:r>
            <a:endParaRPr lang="pt-BR" sz="2400" dirty="0">
              <a:solidFill>
                <a:prstClr val="black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31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-1166724" y="5847062"/>
            <a:ext cx="12233145" cy="625889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</a:rPr>
              <a:t>   </a:t>
            </a:r>
            <a:endParaRPr lang="en-US" sz="2000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-1107504"/>
            <a:ext cx="12233145" cy="2721835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351584" y="399857"/>
            <a:ext cx="7988289" cy="1141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spcAft>
                <a:spcPts val="0"/>
              </a:spcAft>
              <a:defRPr/>
            </a:pPr>
            <a:r>
              <a:rPr lang="pt-BR" b="1" noProof="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Conjunto de Indicadores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307449"/>
            <a:ext cx="1204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fontAlgn="auto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Book Antiqua"/>
              </a:rPr>
              <a:t>	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0" y="1908974"/>
            <a:ext cx="112805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+mj-lt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18" name="Retângulo 17"/>
          <p:cNvSpPr/>
          <p:nvPr/>
        </p:nvSpPr>
        <p:spPr>
          <a:xfrm>
            <a:off x="-20574" y="1082871"/>
            <a:ext cx="12233145" cy="185889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1044822" y="590696"/>
            <a:ext cx="288143" cy="770589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410734" y="97397"/>
            <a:ext cx="576287" cy="1212745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94A521F-663D-4C7D-AFDC-CC8CFD5DBDAE}"/>
              </a:ext>
            </a:extLst>
          </p:cNvPr>
          <p:cNvSpPr/>
          <p:nvPr/>
        </p:nvSpPr>
        <p:spPr>
          <a:xfrm>
            <a:off x="-240704" y="5229501"/>
            <a:ext cx="11570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Book Antiqua"/>
              </a:rPr>
              <a:t>      </a:t>
            </a:r>
            <a:endParaRPr lang="pt-BR" sz="2400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1344" y="2756746"/>
            <a:ext cx="120006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-800665"/>
            <a:ext cx="12192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>
              <a:solidFill>
                <a:srgbClr val="00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Com base na pesquisa das experiências internacionais foram sistematizados 4 blocos temáticos com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17 indicadores: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449263" algn="just"/>
            <a:r>
              <a:rPr lang="pt-BR" sz="24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Bloco I - </a:t>
            </a:r>
            <a:r>
              <a:rPr lang="pt-BR" sz="2400" b="1" dirty="0" smtClean="0">
                <a:latin typeface="+mn-lt"/>
              </a:rPr>
              <a:t>Conselho como Objetivos e Metas: </a:t>
            </a:r>
            <a:r>
              <a:rPr lang="pt-BR" sz="2400" dirty="0" smtClean="0">
                <a:latin typeface="+mn-lt"/>
              </a:rPr>
              <a:t>7 indicadores</a:t>
            </a:r>
          </a:p>
          <a:p>
            <a:pPr indent="449263" algn="just"/>
            <a:endParaRPr lang="pt-BR" sz="2400" dirty="0" smtClean="0">
              <a:latin typeface="+mn-lt"/>
            </a:endParaRPr>
          </a:p>
          <a:p>
            <a:pPr indent="449263" algn="just"/>
            <a:r>
              <a:rPr lang="pt-BR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Bloco II - </a:t>
            </a:r>
            <a:r>
              <a:rPr lang="pt-BR" sz="2400" b="1" dirty="0">
                <a:latin typeface="+mn-lt"/>
              </a:rPr>
              <a:t>Conselho como Boas </a:t>
            </a:r>
            <a:r>
              <a:rPr lang="pt-BR" sz="2400" b="1" dirty="0" smtClean="0">
                <a:latin typeface="+mn-lt"/>
              </a:rPr>
              <a:t>Práticas: </a:t>
            </a:r>
            <a:r>
              <a:rPr lang="pt-BR" sz="2400" dirty="0" smtClean="0">
                <a:latin typeface="+mn-lt"/>
              </a:rPr>
              <a:t>4 indicadores</a:t>
            </a:r>
          </a:p>
          <a:p>
            <a:pPr indent="449263" algn="just"/>
            <a:endParaRPr lang="pt-BR" sz="2400" dirty="0" smtClean="0">
              <a:latin typeface="+mn-lt"/>
            </a:endParaRPr>
          </a:p>
          <a:p>
            <a:pPr indent="449263" algn="just"/>
            <a:r>
              <a:rPr lang="pt-BR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Bloco III - </a:t>
            </a:r>
            <a:r>
              <a:rPr lang="pt-BR" sz="2400" b="1" dirty="0">
                <a:latin typeface="+mn-lt"/>
              </a:rPr>
              <a:t>Conselho na Participação das Decisões da </a:t>
            </a:r>
            <a:r>
              <a:rPr lang="pt-BR" sz="2400" b="1" dirty="0" smtClean="0">
                <a:latin typeface="+mn-lt"/>
              </a:rPr>
              <a:t>ANEEL: </a:t>
            </a:r>
            <a:r>
              <a:rPr lang="pt-BR" sz="2400" dirty="0" smtClean="0">
                <a:latin typeface="+mn-lt"/>
              </a:rPr>
              <a:t>4 indicadores</a:t>
            </a:r>
          </a:p>
          <a:p>
            <a:pPr indent="449263" algn="just"/>
            <a:endParaRPr lang="pt-BR" sz="2400" dirty="0" smtClean="0">
              <a:latin typeface="+mn-lt"/>
            </a:endParaRPr>
          </a:p>
          <a:p>
            <a:pPr indent="449263" algn="just"/>
            <a:r>
              <a:rPr lang="pt-BR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Bloco IV - </a:t>
            </a:r>
            <a:r>
              <a:rPr lang="pt-BR" sz="2400" b="1" dirty="0">
                <a:latin typeface="+mn-lt"/>
              </a:rPr>
              <a:t>Conselho e sua </a:t>
            </a:r>
            <a:r>
              <a:rPr lang="pt-BR" sz="2400" b="1" dirty="0" smtClean="0">
                <a:latin typeface="+mn-lt"/>
              </a:rPr>
              <a:t>Capacitação: </a:t>
            </a:r>
            <a:r>
              <a:rPr lang="pt-BR" sz="2400" dirty="0" smtClean="0">
                <a:latin typeface="+mn-lt"/>
              </a:rPr>
              <a:t>2 indicadores</a:t>
            </a: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31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-1166724" y="5847062"/>
            <a:ext cx="12233145" cy="625889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</a:rPr>
              <a:t>   </a:t>
            </a:r>
            <a:endParaRPr lang="en-US" sz="2000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-1107504"/>
            <a:ext cx="12233145" cy="2721835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351584" y="399857"/>
            <a:ext cx="7988289" cy="1141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spcAft>
                <a:spcPts val="0"/>
              </a:spcAft>
              <a:defRPr/>
            </a:pPr>
            <a:r>
              <a:rPr lang="pt-BR" b="1" noProof="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Conjunto de Indicadores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307449"/>
            <a:ext cx="1204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fontAlgn="auto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Book Antiqua"/>
              </a:rPr>
              <a:t>	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0" y="1908974"/>
            <a:ext cx="112805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+mj-lt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18" name="Retângulo 17"/>
          <p:cNvSpPr/>
          <p:nvPr/>
        </p:nvSpPr>
        <p:spPr>
          <a:xfrm>
            <a:off x="-20574" y="1082871"/>
            <a:ext cx="12233145" cy="185889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1044822" y="590696"/>
            <a:ext cx="288143" cy="770589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410734" y="97397"/>
            <a:ext cx="576287" cy="1212745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94A521F-663D-4C7D-AFDC-CC8CFD5DBDAE}"/>
              </a:ext>
            </a:extLst>
          </p:cNvPr>
          <p:cNvSpPr/>
          <p:nvPr/>
        </p:nvSpPr>
        <p:spPr>
          <a:xfrm>
            <a:off x="-240704" y="5229501"/>
            <a:ext cx="11570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Book Antiqua"/>
              </a:rPr>
              <a:t>      </a:t>
            </a:r>
            <a:endParaRPr lang="pt-BR" sz="2400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1344" y="2756746"/>
            <a:ext cx="120006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-1723995"/>
            <a:ext cx="12192000" cy="932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indent="449263" algn="just"/>
            <a:r>
              <a:rPr lang="pt-BR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Bloco I - </a:t>
            </a:r>
            <a:r>
              <a:rPr lang="pt-BR" sz="2400" b="1" dirty="0" smtClean="0">
                <a:latin typeface="+mj-lt"/>
              </a:rPr>
              <a:t>Conselho como Objetivos e Metas  </a:t>
            </a:r>
            <a:r>
              <a:rPr lang="pt-BR" sz="2400" dirty="0" smtClean="0">
                <a:latin typeface="+mj-lt"/>
              </a:rPr>
              <a:t>→ Identificar o desempenho dos Conselhos em relação aos dispositivos e determinações da Resolução Normativa nº 451 que rege a atuação dos Conselhos. </a:t>
            </a: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lvl="0" indent="449263" algn="just"/>
            <a:r>
              <a:rPr lang="pt-BR" sz="2400" dirty="0" smtClean="0">
                <a:latin typeface="+mj-lt"/>
              </a:rPr>
              <a:t>i. Convite para compor o Conselho; </a:t>
            </a:r>
          </a:p>
          <a:p>
            <a:pPr indent="449263" algn="just"/>
            <a:r>
              <a:rPr lang="pt-BR" sz="2400" dirty="0" smtClean="0">
                <a:latin typeface="+mj-lt"/>
              </a:rPr>
              <a:t>ii. Audiência para apresentação de proposta de composição do Conselho; </a:t>
            </a:r>
          </a:p>
          <a:p>
            <a:pPr lvl="0" indent="449263" algn="just"/>
            <a:r>
              <a:rPr lang="pt-BR" sz="2400" dirty="0" smtClean="0">
                <a:latin typeface="+mj-lt"/>
              </a:rPr>
              <a:t>iii. Comunicação de audiência de proposta de composição do Conselho à ANEEL;</a:t>
            </a:r>
          </a:p>
          <a:p>
            <a:pPr lvl="0" indent="449263"/>
            <a:r>
              <a:rPr lang="pt-BR" sz="2400" dirty="0" smtClean="0">
                <a:latin typeface="+mj-lt"/>
              </a:rPr>
              <a:t>iv. Cadastro de Conselheiros; </a:t>
            </a:r>
          </a:p>
          <a:p>
            <a:pPr lvl="0" indent="449263"/>
            <a:r>
              <a:rPr lang="pt-BR" sz="2400" dirty="0" smtClean="0">
                <a:latin typeface="+mj-lt"/>
              </a:rPr>
              <a:t>v. Demandas do Conselho; </a:t>
            </a:r>
          </a:p>
          <a:p>
            <a:pPr lvl="0" indent="449263"/>
            <a:r>
              <a:rPr lang="pt-BR" sz="2400" dirty="0" smtClean="0">
                <a:latin typeface="+mj-lt"/>
              </a:rPr>
              <a:t>vi. Plano de Atividades e Metas (PAM);</a:t>
            </a:r>
          </a:p>
          <a:p>
            <a:pPr lvl="0" indent="449263"/>
            <a:r>
              <a:rPr lang="pt-BR" sz="2400" dirty="0" smtClean="0">
                <a:latin typeface="+mj-lt"/>
              </a:rPr>
              <a:t>vii. Prestação de Contas.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832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-1166724" y="5847062"/>
            <a:ext cx="12233145" cy="625889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</a:rPr>
              <a:t>   </a:t>
            </a:r>
            <a:endParaRPr lang="en-US" sz="2000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-1107504"/>
            <a:ext cx="12233145" cy="2721835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351584" y="399857"/>
            <a:ext cx="7988289" cy="1141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spcAft>
                <a:spcPts val="0"/>
              </a:spcAft>
              <a:defRPr/>
            </a:pPr>
            <a:r>
              <a:rPr lang="pt-BR" b="1" noProof="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Conjunto de Indicadores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307449"/>
            <a:ext cx="1204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fontAlgn="auto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Book Antiqua"/>
              </a:rPr>
              <a:t>	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0" y="1908974"/>
            <a:ext cx="112805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+mj-lt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18" name="Retângulo 17"/>
          <p:cNvSpPr/>
          <p:nvPr/>
        </p:nvSpPr>
        <p:spPr>
          <a:xfrm>
            <a:off x="-20574" y="1082871"/>
            <a:ext cx="12233145" cy="185889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1044822" y="590696"/>
            <a:ext cx="288143" cy="770589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410734" y="97397"/>
            <a:ext cx="576287" cy="1212745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94A521F-663D-4C7D-AFDC-CC8CFD5DBDAE}"/>
              </a:ext>
            </a:extLst>
          </p:cNvPr>
          <p:cNvSpPr/>
          <p:nvPr/>
        </p:nvSpPr>
        <p:spPr>
          <a:xfrm>
            <a:off x="-240704" y="5229501"/>
            <a:ext cx="11570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Book Antiqua"/>
              </a:rPr>
              <a:t>      </a:t>
            </a:r>
            <a:endParaRPr lang="pt-BR" sz="2400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1344" y="2756746"/>
            <a:ext cx="120006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-1723994"/>
            <a:ext cx="12192000" cy="932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indent="449263" algn="just"/>
            <a:r>
              <a:rPr lang="pt-BR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Bloco II - </a:t>
            </a:r>
            <a:r>
              <a:rPr lang="pt-BR" sz="2400" b="1" dirty="0" smtClean="0">
                <a:latin typeface="+mj-lt"/>
              </a:rPr>
              <a:t>Conselho como Boas Práticas </a:t>
            </a:r>
            <a:r>
              <a:rPr lang="pt-BR" sz="2400" dirty="0" smtClean="0">
                <a:latin typeface="+mj-lt"/>
              </a:rPr>
              <a:t>→ Identificar o desempenho da atuação do Conselho em sua área de concessão, assim como a transparência das suas atividades e a interação com outros Conselhos, estimulando estratégias e soluções que possam ser adotadas de e por outros Conselhos. </a:t>
            </a: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lvl="0" indent="449263" algn="just"/>
            <a:r>
              <a:rPr lang="pt-BR" sz="2400" dirty="0" smtClean="0">
                <a:latin typeface="+mj-lt"/>
              </a:rPr>
              <a:t>i. Recursos Financeiros; </a:t>
            </a:r>
          </a:p>
          <a:p>
            <a:pPr indent="449263" algn="just"/>
            <a:r>
              <a:rPr lang="pt-BR" sz="2400" dirty="0" smtClean="0">
                <a:latin typeface="+mj-lt"/>
              </a:rPr>
              <a:t>ii. Interação com Conselhos; </a:t>
            </a:r>
          </a:p>
          <a:p>
            <a:pPr lvl="0" indent="449263" algn="just"/>
            <a:r>
              <a:rPr lang="pt-BR" sz="2400" dirty="0" smtClean="0">
                <a:latin typeface="+mj-lt"/>
              </a:rPr>
              <a:t>iii. Interação com a Sociedade;</a:t>
            </a:r>
          </a:p>
          <a:p>
            <a:pPr lvl="0" indent="449263"/>
            <a:r>
              <a:rPr lang="pt-BR" sz="2400" dirty="0" smtClean="0">
                <a:latin typeface="+mj-lt"/>
              </a:rPr>
              <a:t>iv. Reconhecimento do Conselho</a:t>
            </a:r>
            <a:r>
              <a:rPr lang="pt-BR" sz="2400" dirty="0" smtClean="0"/>
              <a:t>. </a:t>
            </a:r>
          </a:p>
          <a:p>
            <a:pPr lvl="0" indent="449263"/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31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-1166724" y="5847062"/>
            <a:ext cx="12233145" cy="625889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</a:rPr>
              <a:t>   </a:t>
            </a:r>
            <a:endParaRPr lang="en-US" sz="2000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-1107504"/>
            <a:ext cx="12233145" cy="2721835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351584" y="399857"/>
            <a:ext cx="7988289" cy="1141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spcAft>
                <a:spcPts val="0"/>
              </a:spcAft>
              <a:defRPr/>
            </a:pPr>
            <a:r>
              <a:rPr lang="pt-BR" b="1" noProof="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Conjunto de Indicadores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307449"/>
            <a:ext cx="1204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fontAlgn="auto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Book Antiqua"/>
              </a:rPr>
              <a:t>	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0" y="1908974"/>
            <a:ext cx="112805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+mj-lt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18" name="Retângulo 17"/>
          <p:cNvSpPr/>
          <p:nvPr/>
        </p:nvSpPr>
        <p:spPr>
          <a:xfrm>
            <a:off x="-20574" y="1082871"/>
            <a:ext cx="12233145" cy="185889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1044822" y="590696"/>
            <a:ext cx="288143" cy="770589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410734" y="97397"/>
            <a:ext cx="576287" cy="1212745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94A521F-663D-4C7D-AFDC-CC8CFD5DBDAE}"/>
              </a:ext>
            </a:extLst>
          </p:cNvPr>
          <p:cNvSpPr/>
          <p:nvPr/>
        </p:nvSpPr>
        <p:spPr>
          <a:xfrm>
            <a:off x="-240704" y="5229501"/>
            <a:ext cx="11570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Book Antiqua"/>
              </a:rPr>
              <a:t>      </a:t>
            </a:r>
            <a:endParaRPr lang="pt-BR" sz="2400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1344" y="2756746"/>
            <a:ext cx="120006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-1539327"/>
            <a:ext cx="12192000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indent="449263" algn="just"/>
            <a:r>
              <a:rPr lang="pt-BR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Bloco III - </a:t>
            </a:r>
            <a:r>
              <a:rPr lang="pt-BR" sz="2400" b="1" dirty="0" smtClean="0">
                <a:latin typeface="+mj-lt"/>
              </a:rPr>
              <a:t>Conselho na Participação das Decisões da ANEEL </a:t>
            </a:r>
            <a:r>
              <a:rPr lang="pt-BR" sz="2400" dirty="0" smtClean="0">
                <a:latin typeface="+mj-lt"/>
              </a:rPr>
              <a:t>→ Identificar o desempenho da atuação dos Conselhos nas decisões da ANEEL apresentando as contribuições dos Conselhos nos processos decisórios. </a:t>
            </a: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lvl="0" indent="449263" algn="just"/>
            <a:r>
              <a:rPr lang="pt-BR" sz="2400" dirty="0" smtClean="0">
                <a:latin typeface="+mj-lt"/>
              </a:rPr>
              <a:t>i. Contribuições enviadas para audiências; </a:t>
            </a:r>
          </a:p>
          <a:p>
            <a:pPr indent="449263" algn="just"/>
            <a:r>
              <a:rPr lang="pt-BR" sz="2400" dirty="0" smtClean="0">
                <a:latin typeface="+mj-lt"/>
              </a:rPr>
              <a:t>ii. Contribuições para audiências aceitas; </a:t>
            </a:r>
          </a:p>
          <a:p>
            <a:pPr lvl="0" indent="449263" algn="just"/>
            <a:r>
              <a:rPr lang="pt-BR" sz="2400" dirty="0" smtClean="0">
                <a:latin typeface="+mj-lt"/>
              </a:rPr>
              <a:t>iii. Sustentação oral em Reuniões Públicas;</a:t>
            </a:r>
          </a:p>
          <a:p>
            <a:pPr lvl="0" indent="449263"/>
            <a:r>
              <a:rPr lang="pt-BR" sz="2400" dirty="0" smtClean="0">
                <a:latin typeface="+mj-lt"/>
              </a:rPr>
              <a:t>iv. Solicitação de fiscalização. </a:t>
            </a:r>
          </a:p>
          <a:p>
            <a:pPr lvl="0" indent="449263"/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31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-1166724" y="5847062"/>
            <a:ext cx="12233145" cy="625889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</a:rPr>
              <a:t>   </a:t>
            </a:r>
            <a:endParaRPr lang="en-US" sz="2000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-1107504"/>
            <a:ext cx="12233145" cy="2721835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351584" y="399857"/>
            <a:ext cx="7988289" cy="1141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spcAft>
                <a:spcPts val="0"/>
              </a:spcAft>
              <a:defRPr/>
            </a:pPr>
            <a:r>
              <a:rPr lang="pt-BR" b="1" noProof="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Conjunto de Indicadores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307449"/>
            <a:ext cx="1204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fontAlgn="auto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Book Antiqua"/>
              </a:rPr>
              <a:t>	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0" y="1908974"/>
            <a:ext cx="112805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+mj-lt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18" name="Retângulo 17"/>
          <p:cNvSpPr/>
          <p:nvPr/>
        </p:nvSpPr>
        <p:spPr>
          <a:xfrm>
            <a:off x="-20574" y="1082871"/>
            <a:ext cx="12233145" cy="185889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1044822" y="590696"/>
            <a:ext cx="288143" cy="770589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410734" y="97397"/>
            <a:ext cx="576287" cy="1212745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C94A521F-663D-4C7D-AFDC-CC8CFD5DBDAE}"/>
              </a:ext>
            </a:extLst>
          </p:cNvPr>
          <p:cNvSpPr/>
          <p:nvPr/>
        </p:nvSpPr>
        <p:spPr>
          <a:xfrm>
            <a:off x="-240704" y="5229501"/>
            <a:ext cx="11570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auto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Book Antiqua"/>
              </a:rPr>
              <a:t>      </a:t>
            </a:r>
            <a:endParaRPr lang="pt-BR" sz="2400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1344" y="2756746"/>
            <a:ext cx="120006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-1354661"/>
            <a:ext cx="12192000" cy="858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indent="449263" algn="just"/>
            <a:r>
              <a:rPr lang="pt-BR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Bloco IV - </a:t>
            </a:r>
            <a:r>
              <a:rPr lang="pt-BR" sz="2400" b="1" dirty="0" smtClean="0">
                <a:latin typeface="+mj-lt"/>
              </a:rPr>
              <a:t>Conselho e sua Capacitação </a:t>
            </a:r>
            <a:r>
              <a:rPr lang="pt-BR" sz="2400" dirty="0" smtClean="0">
                <a:latin typeface="+mj-lt"/>
              </a:rPr>
              <a:t>→ Identificar as ações dos Conselhos no que se refere à qualificação para fomentar um melhor preparo e maior domínio de conteúdos dos Conselheiros para melhor representarem os consumidores. </a:t>
            </a: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lvl="0" indent="449263" algn="just"/>
            <a:r>
              <a:rPr lang="pt-BR" sz="2400" dirty="0" smtClean="0">
                <a:latin typeface="+mj-lt"/>
              </a:rPr>
              <a:t>i. Capacitação do Conselho; </a:t>
            </a:r>
          </a:p>
          <a:p>
            <a:pPr lvl="0" indent="449263" algn="just"/>
            <a:endParaRPr lang="pt-BR" sz="2400" dirty="0" smtClean="0">
              <a:latin typeface="+mj-lt"/>
            </a:endParaRPr>
          </a:p>
          <a:p>
            <a:pPr indent="449263" algn="just"/>
            <a:r>
              <a:rPr lang="pt-BR" sz="2400" dirty="0" smtClean="0">
                <a:latin typeface="+mj-lt"/>
              </a:rPr>
              <a:t>ii. Acesso à informação.</a:t>
            </a:r>
          </a:p>
          <a:p>
            <a:pPr lvl="0" indent="449263" algn="just"/>
            <a:r>
              <a:rPr lang="pt-BR" sz="2400" dirty="0" smtClean="0">
                <a:latin typeface="+mj-lt"/>
              </a:rPr>
              <a:t>i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indent="449263" algn="just"/>
            <a:endParaRPr lang="pt-BR" sz="2400" dirty="0" smtClean="0">
              <a:latin typeface="+mj-lt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31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-41145" y="1844824"/>
            <a:ext cx="12233145" cy="4491568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845400" y="263133"/>
            <a:ext cx="8928992" cy="1141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  <a:latin typeface="Book Antiqua" panose="02040602050305030304" pitchFamily="18" charset="0"/>
              </a:rPr>
              <a:t>Desafios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39" y="1047163"/>
            <a:ext cx="12189433" cy="155397"/>
          </a:xfrm>
          <a:prstGeom prst="rect">
            <a:avLst/>
          </a:prstGeom>
          <a:solidFill>
            <a:srgbClr val="005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1114178" y="714195"/>
            <a:ext cx="288143" cy="770589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408606" y="209602"/>
            <a:ext cx="576287" cy="1212745"/>
          </a:xfrm>
          <a:custGeom>
            <a:avLst/>
            <a:gdLst>
              <a:gd name="T0" fmla="*/ 196 w 6934"/>
              <a:gd name="T1" fmla="*/ 13998 h 14036"/>
              <a:gd name="T2" fmla="*/ 2306 w 6934"/>
              <a:gd name="T3" fmla="*/ 7273 h 14036"/>
              <a:gd name="T4" fmla="*/ 1153 w 6934"/>
              <a:gd name="T5" fmla="*/ 7246 h 14036"/>
              <a:gd name="T6" fmla="*/ 0 w 6934"/>
              <a:gd name="T7" fmla="*/ 7239 h 14036"/>
              <a:gd name="T8" fmla="*/ 1598 w 6934"/>
              <a:gd name="T9" fmla="*/ 3620 h 14036"/>
              <a:gd name="T10" fmla="*/ 3195 w 6934"/>
              <a:gd name="T11" fmla="*/ 1 h 14036"/>
              <a:gd name="T12" fmla="*/ 5067 w 6934"/>
              <a:gd name="T13" fmla="*/ 0 h 14036"/>
              <a:gd name="T14" fmla="*/ 6918 w 6934"/>
              <a:gd name="T15" fmla="*/ 35 h 14036"/>
              <a:gd name="T16" fmla="*/ 5110 w 6934"/>
              <a:gd name="T17" fmla="*/ 2816 h 14036"/>
              <a:gd name="T18" fmla="*/ 3322 w 6934"/>
              <a:gd name="T19" fmla="*/ 5574 h 14036"/>
              <a:gd name="T20" fmla="*/ 4931 w 6934"/>
              <a:gd name="T21" fmla="*/ 5588 h 14036"/>
              <a:gd name="T22" fmla="*/ 6540 w 6934"/>
              <a:gd name="T23" fmla="*/ 5603 h 14036"/>
              <a:gd name="T24" fmla="*/ 225 w 6934"/>
              <a:gd name="T25" fmla="*/ 13998 h 14036"/>
              <a:gd name="T26" fmla="*/ 196 w 6934"/>
              <a:gd name="T27" fmla="*/ 13998 h 14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34" h="14036">
                <a:moveTo>
                  <a:pt x="196" y="13998"/>
                </a:moveTo>
                <a:cubicBezTo>
                  <a:pt x="277" y="13753"/>
                  <a:pt x="2306" y="7288"/>
                  <a:pt x="2306" y="7273"/>
                </a:cubicBezTo>
                <a:cubicBezTo>
                  <a:pt x="2306" y="7262"/>
                  <a:pt x="1787" y="7250"/>
                  <a:pt x="1153" y="7246"/>
                </a:cubicBezTo>
                <a:lnTo>
                  <a:pt x="0" y="7239"/>
                </a:lnTo>
                <a:lnTo>
                  <a:pt x="1598" y="3620"/>
                </a:lnTo>
                <a:lnTo>
                  <a:pt x="3195" y="1"/>
                </a:lnTo>
                <a:lnTo>
                  <a:pt x="5067" y="0"/>
                </a:lnTo>
                <a:cubicBezTo>
                  <a:pt x="6556" y="0"/>
                  <a:pt x="6934" y="7"/>
                  <a:pt x="6918" y="35"/>
                </a:cubicBezTo>
                <a:cubicBezTo>
                  <a:pt x="6906" y="55"/>
                  <a:pt x="6093" y="1306"/>
                  <a:pt x="5110" y="2816"/>
                </a:cubicBezTo>
                <a:cubicBezTo>
                  <a:pt x="4127" y="4325"/>
                  <a:pt x="3322" y="5567"/>
                  <a:pt x="3322" y="5574"/>
                </a:cubicBezTo>
                <a:cubicBezTo>
                  <a:pt x="3322" y="5582"/>
                  <a:pt x="4046" y="5588"/>
                  <a:pt x="4931" y="5588"/>
                </a:cubicBezTo>
                <a:cubicBezTo>
                  <a:pt x="5816" y="5588"/>
                  <a:pt x="6540" y="5595"/>
                  <a:pt x="6540" y="5603"/>
                </a:cubicBezTo>
                <a:cubicBezTo>
                  <a:pt x="6540" y="5623"/>
                  <a:pt x="282" y="13943"/>
                  <a:pt x="225" y="13998"/>
                </a:cubicBezTo>
                <a:cubicBezTo>
                  <a:pt x="187" y="14036"/>
                  <a:pt x="183" y="14036"/>
                  <a:pt x="196" y="13998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3352" y="1975499"/>
            <a:ext cx="1173730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+mj-lt"/>
              </a:rPr>
              <a:t>A  apuração dos indicadores, em períodos definidos, permitirá acompanhamento do desempenho do Conselho de Consumidores, em suas várias atuações, permitido ajustes, se necessários, em benefício da sociedade.</a:t>
            </a:r>
          </a:p>
          <a:p>
            <a:endParaRPr lang="pt-BR" sz="3200" dirty="0">
              <a:latin typeface="+mj-lt"/>
            </a:endParaRPr>
          </a:p>
          <a:p>
            <a:endParaRPr lang="pt-BR" sz="3200" dirty="0" smtClean="0">
              <a:latin typeface="+mj-lt"/>
            </a:endParaRPr>
          </a:p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FIM</a:t>
            </a:r>
          </a:p>
          <a:p>
            <a:endParaRPr lang="pt-BR" sz="3200" dirty="0" smtClean="0">
              <a:latin typeface="+mj-lt"/>
            </a:endParaRPr>
          </a:p>
          <a:p>
            <a:pPr lvl="2" algn="just" fontAlgn="auto">
              <a:spcBef>
                <a:spcPts val="3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Book Antiqua"/>
            </a:endParaRPr>
          </a:p>
          <a:p>
            <a:pPr marL="1714500" lvl="3" indent="-342900" algn="just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2800" dirty="0">
              <a:solidFill>
                <a:prstClr val="black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816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5">
      <a:dk1>
        <a:sysClr val="windowText" lastClr="000000"/>
      </a:dk1>
      <a:lt1>
        <a:sysClr val="window" lastClr="FFFFFF"/>
      </a:lt1>
      <a:dk2>
        <a:srgbClr val="D8D8D8"/>
      </a:dk2>
      <a:lt2>
        <a:srgbClr val="E7E6E6"/>
      </a:lt2>
      <a:accent1>
        <a:srgbClr val="50ABA2"/>
      </a:accent1>
      <a:accent2>
        <a:srgbClr val="D94C44"/>
      </a:accent2>
      <a:accent3>
        <a:srgbClr val="D8D8D8"/>
      </a:accent3>
      <a:accent4>
        <a:srgbClr val="81CCC8"/>
      </a:accent4>
      <a:accent5>
        <a:srgbClr val="D5EAEB"/>
      </a:accent5>
      <a:accent6>
        <a:srgbClr val="D8D8D8"/>
      </a:accent6>
      <a:hlink>
        <a:srgbClr val="3A3838"/>
      </a:hlink>
      <a:folHlink>
        <a:srgbClr val="363636"/>
      </a:folHlink>
    </a:clrScheme>
    <a:fontScheme name="Gesel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2860</TotalTime>
  <Words>468</Words>
  <Application>Microsoft Office PowerPoint</Application>
  <PresentationFormat>Personalizar</PresentationFormat>
  <Paragraphs>183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Energia Nuclear pós-Fukushima</dc:title>
  <dc:creator>Nivalde</dc:creator>
  <cp:lastModifiedBy>RR</cp:lastModifiedBy>
  <cp:revision>149</cp:revision>
  <dcterms:created xsi:type="dcterms:W3CDTF">2011-08-08T22:55:01Z</dcterms:created>
  <dcterms:modified xsi:type="dcterms:W3CDTF">2019-01-22T11:45:07Z</dcterms:modified>
</cp:coreProperties>
</file>